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322" r:id="rId3"/>
    <p:sldId id="337" r:id="rId4"/>
    <p:sldId id="339" r:id="rId5"/>
    <p:sldId id="360" r:id="rId6"/>
    <p:sldId id="370" r:id="rId7"/>
    <p:sldId id="341" r:id="rId8"/>
    <p:sldId id="342" r:id="rId9"/>
    <p:sldId id="343" r:id="rId10"/>
    <p:sldId id="347" r:id="rId11"/>
    <p:sldId id="348" r:id="rId12"/>
    <p:sldId id="362" r:id="rId13"/>
    <p:sldId id="368" r:id="rId14"/>
    <p:sldId id="264" r:id="rId15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vel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69"/>
    <a:srgbClr val="005654"/>
    <a:srgbClr val="C1EDD5"/>
    <a:srgbClr val="80B6B5"/>
    <a:srgbClr val="00A8A4"/>
    <a:srgbClr val="006666"/>
    <a:srgbClr val="000000"/>
    <a:srgbClr val="FF5654"/>
    <a:srgbClr val="5654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4394" autoAdjust="0"/>
  </p:normalViewPr>
  <p:slideViewPr>
    <p:cSldViewPr snapToGrid="0" showGuides="1">
      <p:cViewPr>
        <p:scale>
          <a:sx n="80" d="100"/>
          <a:sy n="80" d="100"/>
        </p:scale>
        <p:origin x="-1584" y="-7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310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D656C-DDA7-4EFC-92F2-9A3774B146E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385"/>
            <a:ext cx="5438775" cy="4468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179"/>
            <a:ext cx="2946400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1179"/>
            <a:ext cx="2946400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2D504-C36B-416B-957B-FAA3F2B4F7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186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0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84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120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987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622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85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551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158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22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2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319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31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38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25.jpeg"/><Relationship Id="rId5" Type="http://schemas.openxmlformats.org/officeDocument/2006/relationships/image" Target="../media/image6.png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5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1.png"/><Relationship Id="rId10" Type="http://schemas.openxmlformats.org/officeDocument/2006/relationships/image" Target="../media/image31.jpeg"/><Relationship Id="rId4" Type="http://schemas.openxmlformats.org/officeDocument/2006/relationships/image" Target="../media/image6.png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1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6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4.png"/><Relationship Id="rId3" Type="http://schemas.microsoft.com/office/2007/relationships/media" Target="../media/media2.wmv"/><Relationship Id="rId7" Type="http://schemas.openxmlformats.org/officeDocument/2006/relationships/image" Target="../media/image12.png"/><Relationship Id="rId12" Type="http://schemas.openxmlformats.org/officeDocument/2006/relationships/image" Target="../media/image1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.png"/><Relationship Id="rId4" Type="http://schemas.openxmlformats.org/officeDocument/2006/relationships/video" Target="../media/media2.wmv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59" y="541529"/>
            <a:ext cx="639148" cy="659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79418"/>
            <a:ext cx="12192489" cy="5278582"/>
          </a:xfrm>
          <a:prstGeom prst="rect">
            <a:avLst/>
          </a:prstGeom>
        </p:spPr>
      </p:pic>
      <p:sp>
        <p:nvSpPr>
          <p:cNvPr id="13" name="Заголовок 4"/>
          <p:cNvSpPr>
            <a:spLocks noGrp="1"/>
          </p:cNvSpPr>
          <p:nvPr>
            <p:ph type="title"/>
          </p:nvPr>
        </p:nvSpPr>
        <p:spPr>
          <a:xfrm>
            <a:off x="3499659" y="2269422"/>
            <a:ext cx="8171542" cy="248194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en-US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INCLUSIVE APPROACH IN BELARUS’ STATISTICS</a:t>
            </a:r>
            <a:r>
              <a:rPr lang="ru-RU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: </a:t>
            </a:r>
            <a:r>
              <a:rPr lang="en-US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ENGAGEMENT OF STAKEHOLDERS AS A FACTOR </a:t>
            </a:r>
            <a:br>
              <a:rPr lang="en-US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OF DATA QUALITY </a:t>
            </a:r>
            <a:endParaRPr lang="ru-RU" sz="25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white">
          <a:xfrm>
            <a:off x="3499659" y="4377127"/>
            <a:ext cx="7992888" cy="179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900" b="1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884408" indent="-34015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3300">
                <a:solidFill>
                  <a:srgbClr val="161616"/>
                </a:solidFill>
                <a:latin typeface="+mj-lt"/>
              </a:defRPr>
            </a:lvl2pPr>
            <a:lvl3pPr marL="1360627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900">
                <a:solidFill>
                  <a:srgbClr val="161616"/>
                </a:solidFill>
                <a:latin typeface="+mj-lt"/>
              </a:defRPr>
            </a:lvl3pPr>
            <a:lvl4pPr marL="1904878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61616"/>
                </a:solidFill>
                <a:latin typeface="+mj-lt"/>
              </a:defRPr>
            </a:lvl4pPr>
            <a:lvl5pPr marL="2449129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161616"/>
                </a:solidFill>
                <a:latin typeface="+mj-lt"/>
              </a:defRPr>
            </a:lvl5pPr>
            <a:lvl6pPr marL="2993380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6pPr>
            <a:lvl7pPr marL="3537631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7pPr>
            <a:lvl8pPr marL="4081882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8pPr>
            <a:lvl9pPr marL="4626132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9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2000" kern="0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Tsimafei</a:t>
            </a:r>
            <a:r>
              <a:rPr lang="en-US" sz="200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Zhyharau</a:t>
            </a:r>
            <a:endParaRPr lang="ru-RU" sz="2000" kern="0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 Forum “Digital Transformation of National Statistical Systems”</a:t>
            </a: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November</a:t>
            </a: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2025</a:t>
            </a:r>
          </a:p>
          <a:p>
            <a:pPr algn="l">
              <a:lnSpc>
                <a:spcPts val="1000"/>
              </a:lnSpc>
              <a:spcAft>
                <a:spcPts val="800"/>
              </a:spcAft>
            </a:pP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Astana, </a:t>
            </a:r>
            <a:r>
              <a:rPr lang="en-US" sz="1600" b="0" kern="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azakhstan</a:t>
            </a:r>
            <a:endParaRPr lang="ru-RU" sz="1600" b="0" kern="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7786" y="435005"/>
            <a:ext cx="3816427" cy="86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838744"/>
            <a:ext cx="10947113" cy="460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10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58" y="5041177"/>
            <a:ext cx="1061276" cy="10612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622" y="1928582"/>
            <a:ext cx="2333981" cy="30242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51" y="4951666"/>
            <a:ext cx="1240298" cy="12402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209" y="5130174"/>
            <a:ext cx="833746" cy="833746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4770396" y="1913700"/>
            <a:ext cx="2677371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170223" y="1928582"/>
            <a:ext cx="2619547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200" b="1" spc="-30" dirty="0">
                <a:latin typeface="Arial Narrow" panose="020B0606020202030204" pitchFamily="34" charset="0"/>
              </a:rPr>
              <a:t>training and support through active communication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F:\ПРЕЗЕНТАЦИЯ\телег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641" y="1980287"/>
            <a:ext cx="2534717" cy="306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221298" y="1928582"/>
            <a:ext cx="2677371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027" name="Picture 3" descr="F:\ПРЕЗЕНТАЦИЯ\твитте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75" y="1951780"/>
            <a:ext cx="2478441" cy="306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7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11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National Statistical Committee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of the Republic of Belarus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2" b="2385"/>
          <a:stretch/>
        </p:blipFill>
        <p:spPr>
          <a:xfrm>
            <a:off x="1373719" y="1263156"/>
            <a:ext cx="4487254" cy="22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3" r="7805" b="21818"/>
          <a:stretch/>
        </p:blipFill>
        <p:spPr>
          <a:xfrm>
            <a:off x="6096001" y="1244534"/>
            <a:ext cx="4722277" cy="2219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414" y="3599631"/>
            <a:ext cx="3057170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719" y="3599631"/>
            <a:ext cx="3057171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108" y="3607705"/>
            <a:ext cx="3057170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</p:spTree>
    <p:extLst>
      <p:ext uri="{BB962C8B-B14F-4D97-AF65-F5344CB8AC3E}">
        <p14:creationId xmlns:p14="http://schemas.microsoft.com/office/powerpoint/2010/main" val="270241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4" y="1292463"/>
            <a:ext cx="12196321" cy="5039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12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3641" y="1429569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7530228" y="2103515"/>
            <a:ext cx="3633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Ensure data downloading in machine-readable format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8638" y="4541898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7307779" y="3613666"/>
            <a:ext cx="4008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</a:rPr>
              <a:t>Adaptive interface for different user ranges</a:t>
            </a:r>
            <a:endParaRPr lang="ru-RU" b="1" dirty="0">
              <a:latin typeface="Arial Narrow" panose="020B060602020203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8638" y="2935775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30" name="Прямоугольник 29"/>
          <p:cNvSpPr/>
          <p:nvPr/>
        </p:nvSpPr>
        <p:spPr>
          <a:xfrm>
            <a:off x="7530228" y="5155185"/>
            <a:ext cx="3563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Arial Narrow" panose="020B0606020202030204" pitchFamily="34" charset="0"/>
              </a:rPr>
              <a:t>Support SDMX format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707155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/>
          <a:stretch/>
        </p:blipFill>
        <p:spPr bwMode="auto">
          <a:xfrm>
            <a:off x="885161" y="1922793"/>
            <a:ext cx="5765162" cy="301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2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13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589" y="1456139"/>
            <a:ext cx="2950132" cy="330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707155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  <p:pic>
        <p:nvPicPr>
          <p:cNvPr id="4100" name="Picture 4" descr="F:\ПРЕЗЕНТАЦИЯ\ТОЧНО БРАТЬ\картинки англ\иас бд англ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776" y="1848916"/>
            <a:ext cx="4449767" cy="148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61" y="1819660"/>
            <a:ext cx="3306231" cy="3588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F:\ПРЕЗЕНТАЦИЯ\ТОЧНО БРАТЬ\картинки англ\геостатистика англ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776" y="2131125"/>
            <a:ext cx="4449767" cy="13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F:\ПРЕЗЕНТАЦИЯ\ТОЧНО БРАТЬ\картинки англ\цур англ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777" y="2509963"/>
            <a:ext cx="4449766" cy="146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399" y="2296095"/>
            <a:ext cx="3410387" cy="3588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8" descr="F:\ПРЕЗЕНТАЦИЯ\ТОЧНО БРАТЬ\картинки англ\перепись насел англ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778" y="2909314"/>
            <a:ext cx="4449766" cy="140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398" y="2610629"/>
            <a:ext cx="3588767" cy="366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9" descr="F:\ПРЕЗЕНТАЦИЯ\ТОЧНО БРАТЬ\картинки англ\гендерная статистика англ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61" y="3332172"/>
            <a:ext cx="4463083" cy="148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50" y="2919918"/>
            <a:ext cx="3482074" cy="377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11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8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4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8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6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3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8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84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1" y="3858308"/>
            <a:ext cx="639148" cy="659602"/>
          </a:xfrm>
          <a:prstGeom prst="rect">
            <a:avLst/>
          </a:prstGeom>
        </p:spPr>
      </p:pic>
      <p:sp>
        <p:nvSpPr>
          <p:cNvPr id="7" name="Заголовок 4"/>
          <p:cNvSpPr txBox="1"/>
          <p:nvPr/>
        </p:nvSpPr>
        <p:spPr>
          <a:xfrm>
            <a:off x="7437980" y="3581486"/>
            <a:ext cx="4017829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12 </a:t>
            </a:r>
            <a:r>
              <a:rPr lang="en-US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Partizansky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ave.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,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220070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 Minsk, Belarus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  <p:sp>
        <p:nvSpPr>
          <p:cNvPr id="8" name="Заголовок 4"/>
          <p:cNvSpPr txBox="1"/>
          <p:nvPr/>
        </p:nvSpPr>
        <p:spPr>
          <a:xfrm>
            <a:off x="7428455" y="4480574"/>
            <a:ext cx="4017829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belstat@belstat.gov.by</a:t>
            </a: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  <p:sp>
        <p:nvSpPr>
          <p:cNvPr id="9" name="Заголовок 4"/>
          <p:cNvSpPr txBox="1"/>
          <p:nvPr/>
        </p:nvSpPr>
        <p:spPr>
          <a:xfrm>
            <a:off x="7428455" y="4052541"/>
            <a:ext cx="3670227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+375 17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378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52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00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577" y="3817013"/>
            <a:ext cx="3816427" cy="80474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32590" y="1706903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240"/>
            <a:r>
              <a:rPr lang="en-US" sz="4400" b="1" dirty="0">
                <a:solidFill>
                  <a:srgbClr val="0D815D"/>
                </a:solidFill>
              </a:rPr>
              <a:t>THANK YOU FOR YOUR </a:t>
            </a:r>
            <a:r>
              <a:rPr lang="en-US" sz="4400" b="1" dirty="0" smtClean="0">
                <a:solidFill>
                  <a:srgbClr val="0D815D"/>
                </a:solidFill>
              </a:rPr>
              <a:t>ATTENTION</a:t>
            </a:r>
            <a:endParaRPr lang="ru-RU" sz="4400" b="1" dirty="0">
              <a:solidFill>
                <a:srgbClr val="0D815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9070"/>
            <a:ext cx="11975334" cy="5240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2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52299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Заголовок 1"/>
          <p:cNvSpPr txBox="1"/>
          <p:nvPr/>
        </p:nvSpPr>
        <p:spPr>
          <a:xfrm>
            <a:off x="4584746" y="6045856"/>
            <a:ext cx="6352724" cy="6502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200" b="1" dirty="0">
              <a:solidFill>
                <a:srgbClr val="FF0000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National Statistical Committee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of the Republic of Belarus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 smtClean="0">
                <a:latin typeface="Arial Narrow" panose="020B0606020202030204" pitchFamily="34" charset="0"/>
              </a:rPr>
              <a:t>Inclusive approach in statistics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0472" y="2458319"/>
            <a:ext cx="2408582" cy="24085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2645" y="3049212"/>
            <a:ext cx="716278" cy="716278"/>
          </a:xfrm>
          <a:prstGeom prst="rect">
            <a:avLst/>
          </a:prstGeom>
          <a:ln>
            <a:noFill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7668" y="2946332"/>
            <a:ext cx="716278" cy="7162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8037" y="5020235"/>
            <a:ext cx="716278" cy="7162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5120" y="3785339"/>
            <a:ext cx="295960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latin typeface="Arial Narrow" panose="020B0606020202030204" pitchFamily="34" charset="0"/>
              </a:rPr>
              <a:t>Data providers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801321" y="3765490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latin typeface="Arial Narrow" panose="020B0606020202030204" pitchFamily="34" charset="0"/>
              </a:rPr>
              <a:t>Respondents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29446" y="5672398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latin typeface="Arial Narrow" panose="020B0606020202030204" pitchFamily="34" charset="0"/>
              </a:rPr>
              <a:t>Users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2099" y="1340867"/>
            <a:ext cx="716278" cy="716278"/>
          </a:xfrm>
          <a:prstGeom prst="rect">
            <a:avLst/>
          </a:prstGeom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4471435" y="1995348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err="1">
                <a:latin typeface="Arial Narrow" panose="020B0606020202030204" pitchFamily="34" charset="0"/>
              </a:rPr>
              <a:t>B</a:t>
            </a:r>
            <a:r>
              <a:rPr lang="en-US" sz="2500" b="1" dirty="0" err="1" smtClean="0">
                <a:latin typeface="Arial Narrow" panose="020B0606020202030204" pitchFamily="34" charset="0"/>
              </a:rPr>
              <a:t>elstat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9070"/>
            <a:ext cx="7948758" cy="4987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3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 smtClean="0">
                <a:latin typeface="Arial Narrow" panose="020B0606020202030204" pitchFamily="34" charset="0"/>
              </a:rPr>
              <a:t>Inclusiveness</a:t>
            </a:r>
            <a:r>
              <a:rPr lang="ru-RU" dirty="0" smtClean="0">
                <a:latin typeface="Arial Narrow" panose="020B0606020202030204" pitchFamily="34" charset="0"/>
              </a:rPr>
              <a:t>: </a:t>
            </a:r>
            <a:r>
              <a:rPr lang="en-US" dirty="0" smtClean="0">
                <a:latin typeface="Arial Narrow" panose="020B0606020202030204" pitchFamily="34" charset="0"/>
              </a:rPr>
              <a:t>engagement of data providers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7" name="Штриховая стрелка вправо 26"/>
          <p:cNvSpPr/>
          <p:nvPr/>
        </p:nvSpPr>
        <p:spPr>
          <a:xfrm rot="10800000">
            <a:off x="3084421" y="2611206"/>
            <a:ext cx="1966105" cy="802755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Штриховая стрелка вправо 38"/>
          <p:cNvSpPr/>
          <p:nvPr/>
        </p:nvSpPr>
        <p:spPr>
          <a:xfrm>
            <a:off x="3116326" y="1843293"/>
            <a:ext cx="1934200" cy="853428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216224" y="1714188"/>
            <a:ext cx="2417632" cy="1604565"/>
          </a:xfrm>
          <a:prstGeom prst="roundRect">
            <a:avLst/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Data providers</a:t>
            </a:r>
            <a:endParaRPr lang="ru-RU" sz="2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54021" y="1714189"/>
            <a:ext cx="1996608" cy="1605509"/>
          </a:xfrm>
          <a:prstGeom prst="roundRect">
            <a:avLst/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Belstat</a:t>
            </a:r>
            <a:endParaRPr lang="ru-RU" sz="2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10" y="3395186"/>
            <a:ext cx="2002526" cy="2002526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8339412" y="1279070"/>
            <a:ext cx="3543407" cy="4592920"/>
          </a:xfrm>
          <a:prstGeom prst="roundRect">
            <a:avLst>
              <a:gd name="adj" fmla="val 0"/>
            </a:avLst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ru-RU" sz="2500" b="1" dirty="0">
              <a:solidFill>
                <a:srgbClr val="006A69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343" y="1384488"/>
            <a:ext cx="1782727" cy="245343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3856" y="3837108"/>
            <a:ext cx="4904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000" b="1" u="sng" dirty="0" smtClean="0">
                <a:latin typeface="Arial Narrow" panose="020B0606020202030204" pitchFamily="34" charset="0"/>
              </a:rPr>
              <a:t>Principles of interaction</a:t>
            </a:r>
            <a:r>
              <a:rPr lang="ru-RU" sz="2000" b="1" u="sng" dirty="0" smtClean="0">
                <a:latin typeface="Arial Narrow" panose="020B0606020202030204" pitchFamily="34" charset="0"/>
              </a:rPr>
              <a:t>:</a:t>
            </a:r>
            <a:endParaRPr lang="ru-RU" sz="2000" b="1" u="sng" dirty="0"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834240" y="4643460"/>
            <a:ext cx="141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i="1" dirty="0" smtClean="0">
                <a:latin typeface="Arial Narrow" panose="020B0606020202030204" pitchFamily="34" charset="0"/>
              </a:rPr>
              <a:t>Transparency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004070" y="4623085"/>
            <a:ext cx="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i="1" dirty="0" smtClean="0">
                <a:latin typeface="Arial Narrow" panose="020B0606020202030204" pitchFamily="34" charset="0"/>
              </a:rPr>
              <a:t>Trust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472474" y="5193708"/>
            <a:ext cx="1627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i="1" dirty="0" smtClean="0">
                <a:latin typeface="Arial Narrow" panose="020B0606020202030204" pitchFamily="34" charset="0"/>
              </a:rPr>
              <a:t>Confidentiality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2055" y="5193708"/>
            <a:ext cx="365390" cy="36539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9331" y="4655335"/>
            <a:ext cx="365390" cy="365390"/>
          </a:xfrm>
          <a:prstGeom prst="rect">
            <a:avLst/>
          </a:prstGeom>
          <a:ln>
            <a:noFill/>
          </a:ln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21644" y="4655335"/>
            <a:ext cx="365390" cy="36539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74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4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 smtClean="0">
                <a:latin typeface="Arial Narrow" panose="020B0606020202030204" pitchFamily="34" charset="0"/>
              </a:rPr>
              <a:t>Inclusiveness</a:t>
            </a:r>
            <a:r>
              <a:rPr lang="ru-RU" dirty="0" smtClean="0">
                <a:latin typeface="Arial Narrow" panose="020B0606020202030204" pitchFamily="34" charset="0"/>
              </a:rPr>
              <a:t>: </a:t>
            </a:r>
            <a:r>
              <a:rPr lang="en-US" dirty="0" smtClean="0">
                <a:latin typeface="Arial Narrow" panose="020B0606020202030204" pitchFamily="34" charset="0"/>
              </a:rPr>
              <a:t>engagement of respondents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85342" y="1480200"/>
            <a:ext cx="9992250" cy="769441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200" b="1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The involvement of respondents in statistical production </a:t>
            </a:r>
            <a:r>
              <a:rPr lang="en-US" sz="2200" b="1" spc="-30" dirty="0">
                <a:latin typeface="Arial Narrow" panose="020B0606020202030204" pitchFamily="34" charset="0"/>
              </a:rPr>
              <a:t>is a factor influencing the completeness and reliability of the data collected.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2" name="Шеврон 1"/>
          <p:cNvSpPr/>
          <p:nvPr/>
        </p:nvSpPr>
        <p:spPr>
          <a:xfrm>
            <a:off x="5196803" y="2380709"/>
            <a:ext cx="1769328" cy="796834"/>
          </a:xfrm>
          <a:prstGeom prst="chevron">
            <a:avLst/>
          </a:prstGeom>
          <a:solidFill>
            <a:srgbClr val="006A69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80735" y="2293373"/>
            <a:ext cx="31160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latin typeface="Arial Narrow" panose="020B0606020202030204" pitchFamily="34" charset="0"/>
              </a:rPr>
              <a:t>“Data collection from respondent”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36637" y="2313257"/>
            <a:ext cx="25642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500" b="1" dirty="0" smtClean="0">
                <a:latin typeface="Arial Narrow" panose="020B0606020202030204" pitchFamily="34" charset="0"/>
              </a:rPr>
              <a:t>“Cooperation with respondents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730" y="1080090"/>
            <a:ext cx="1285730" cy="1569660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9600" b="1" dirty="0" smtClean="0">
                <a:ln w="10160">
                  <a:solidFill>
                    <a:srgbClr val="006A69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!</a:t>
            </a:r>
            <a:endParaRPr lang="ru-RU" sz="6000" b="1" dirty="0">
              <a:ln w="10160">
                <a:solidFill>
                  <a:srgbClr val="006A69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33261" y="3806106"/>
            <a:ext cx="9944331" cy="400110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0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Defining needs and designing surveys:</a:t>
            </a:r>
            <a:r>
              <a:rPr lang="ru-RU" sz="2000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testing new methods and data collection tools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33261" y="4554935"/>
            <a:ext cx="9944331" cy="400110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0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Output assessment:</a:t>
            </a:r>
            <a:r>
              <a:rPr lang="ru-RU" sz="2000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feedback on results interpretation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33261" y="5497308"/>
            <a:ext cx="994433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200" b="1" spc="-30" dirty="0" err="1" smtClean="0">
                <a:solidFill>
                  <a:srgbClr val="005654"/>
                </a:solidFill>
                <a:latin typeface="Arial Narrow" panose="020B0606020202030204" pitchFamily="34" charset="0"/>
              </a:rPr>
              <a:t>Belstat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: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regular information, methodological and technical support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8214369" y="3184771"/>
            <a:ext cx="608760" cy="573503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авая фигурная скобка 4"/>
          <p:cNvSpPr/>
          <p:nvPr/>
        </p:nvSpPr>
        <p:spPr>
          <a:xfrm rot="5400000">
            <a:off x="5902470" y="185834"/>
            <a:ext cx="405911" cy="994433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94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5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</a:t>
            </a:r>
            <a:r>
              <a:rPr lang="ru-RU" dirty="0">
                <a:latin typeface="Arial Narrow" panose="020B0606020202030204" pitchFamily="34" charset="0"/>
              </a:rPr>
              <a:t>: </a:t>
            </a:r>
            <a:r>
              <a:rPr lang="en-US" dirty="0">
                <a:latin typeface="Arial Narrow" panose="020B0606020202030204" pitchFamily="34" charset="0"/>
              </a:rPr>
              <a:t>engagement of respondents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ЕИСГС_К ПРЕЗЕНТАЦИ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28931" y="1175515"/>
            <a:ext cx="8638938" cy="485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" y="1316780"/>
            <a:ext cx="3701327" cy="4679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6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11" y="1325217"/>
            <a:ext cx="3193469" cy="31934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7103" y="4559523"/>
            <a:ext cx="2008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000" b="1" dirty="0" smtClean="0">
                <a:latin typeface="Arial Narrow" panose="020B0606020202030204" pitchFamily="34" charset="0"/>
              </a:rPr>
              <a:t>Чат-бот доступен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10951" y="4806825"/>
            <a:ext cx="1290739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5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rPr>
              <a:t>24/7</a:t>
            </a:r>
            <a:endParaRPr lang="ru-RU" sz="54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respondents</a:t>
            </a:r>
          </a:p>
        </p:txBody>
      </p:sp>
      <p:pic>
        <p:nvPicPr>
          <p:cNvPr id="2" name="ЕИСГС_К ПРЕЗЕНТАЦИ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8668" y="1316780"/>
            <a:ext cx="8105819" cy="4559523"/>
          </a:xfrm>
          <a:prstGeom prst="rect">
            <a:avLst/>
          </a:prstGeom>
        </p:spPr>
      </p:pic>
      <p:pic>
        <p:nvPicPr>
          <p:cNvPr id="6" name="ЧАТ-БОТ_К ПРЕЗЕНТАЦИИ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898669" y="1325217"/>
            <a:ext cx="8147769" cy="455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7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</a:t>
            </a:r>
            <a:r>
              <a:rPr lang="en-US" dirty="0" smtClean="0">
                <a:latin typeface="Arial Narrow" panose="020B0606020202030204" pitchFamily="34" charset="0"/>
              </a:rPr>
              <a:t>users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099874" y="1286064"/>
            <a:ext cx="10674624" cy="769441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I</a:t>
            </a:r>
            <a:r>
              <a:rPr lang="en-US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nclusive </a:t>
            </a:r>
            <a:r>
              <a:rPr lang="en-US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approach to the preparation of official statistics involves the use of a wide range </a:t>
            </a:r>
            <a:r>
              <a:rPr lang="en-US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/>
            </a:r>
            <a:br>
              <a:rPr lang="en-US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</a:br>
            <a:r>
              <a:rPr lang="en-US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of </a:t>
            </a:r>
            <a:r>
              <a:rPr lang="en-US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communication tools and channels.</a:t>
            </a:r>
            <a:endParaRPr lang="ru-RU" u="sng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1730" y="922454"/>
            <a:ext cx="1285730" cy="1569660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9600" b="1" dirty="0" smtClean="0">
                <a:ln w="10160">
                  <a:solidFill>
                    <a:srgbClr val="006A69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!</a:t>
            </a:r>
            <a:endParaRPr lang="ru-RU" sz="6000" b="1" dirty="0">
              <a:ln w="10160">
                <a:solidFill>
                  <a:srgbClr val="006A69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54046" y="2492114"/>
            <a:ext cx="5059050" cy="1015663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000" b="1" spc="-30" dirty="0" smtClean="0">
                <a:latin typeface="Arial Narrow" panose="020B0606020202030204" pitchFamily="34" charset="0"/>
              </a:rPr>
              <a:t>Application of uniform standards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,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concepts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,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definitions and classifications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 </a:t>
            </a:r>
            <a:r>
              <a:rPr lang="en-US" sz="2000" b="1" spc="-30" dirty="0" smtClean="0">
                <a:latin typeface="Arial Narrow" panose="020B0606020202030204" pitchFamily="34" charset="0"/>
              </a:rPr>
              <a:t>in the preparation of official statistical information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8520" y="2761418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8520" y="4157115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4046" y="4349475"/>
            <a:ext cx="5059049" cy="400110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000" b="1" spc="-30" dirty="0" smtClean="0">
                <a:latin typeface="Arial Narrow" panose="020B0606020202030204" pitchFamily="34" charset="0"/>
              </a:rPr>
              <a:t>Traditional preparation of publications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pic>
        <p:nvPicPr>
          <p:cNvPr id="3074" name="Picture 2" descr="F:\ПРЕЗЕНТАЦИЯ\ТОЧНО БРАТЬ\картинки англ\инфографика англ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138" y="2506360"/>
            <a:ext cx="3762375" cy="308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849" y="2411769"/>
            <a:ext cx="3004557" cy="35239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73346" y="2411769"/>
            <a:ext cx="2638088" cy="352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3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45" y="1661773"/>
            <a:ext cx="10329188" cy="467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8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200" b="1" spc="-30" dirty="0">
                <a:latin typeface="Arial Narrow" panose="020B0606020202030204" pitchFamily="34" charset="0"/>
              </a:rPr>
              <a:t>training and support through active communication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  <p:pic>
        <p:nvPicPr>
          <p:cNvPr id="1026" name="Picture 2" descr="F:\ПРЕЗЕНТАЦИЯ\ТОЧНО БРАТЬ\картинки англ\сайт анкета структур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779" y="1803434"/>
            <a:ext cx="8242741" cy="407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83626" y="3999237"/>
            <a:ext cx="1381211" cy="40595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52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" y="1600349"/>
            <a:ext cx="11317978" cy="487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9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National Statistical Committee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+mn-cs"/>
              </a:rPr>
              <a:t>of the Republic of Belarus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935678" y="1891108"/>
            <a:ext cx="3384467" cy="407943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5695429" y="3565485"/>
            <a:ext cx="1438385" cy="730678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9378" y="1860453"/>
            <a:ext cx="3408092" cy="40914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en-US" dirty="0">
                <a:latin typeface="Arial Narrow" panose="020B0606020202030204" pitchFamily="34" charset="0"/>
              </a:rPr>
              <a:t>Inclusiveness: engagement of users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200" b="1" spc="-30" dirty="0">
                <a:latin typeface="Arial Narrow" panose="020B0606020202030204" pitchFamily="34" charset="0"/>
              </a:rPr>
              <a:t>training and support through active communication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F:\ПРЕЗЕНТАЦИЯ\ТОЧНО БРАТЬ\картинки англ\анкета поль англ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299" y="1919903"/>
            <a:ext cx="2691223" cy="397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95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</TotalTime>
  <Words>395</Words>
  <Application>Microsoft Office PowerPoint</Application>
  <PresentationFormat>Произвольный</PresentationFormat>
  <Paragraphs>112</Paragraphs>
  <Slides>14</Slides>
  <Notes>14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INCLUSIVE APPROACH IN BELARUS’ STATISTICS: ENGAGEMENT OF STAKEHOLDERS AS A FACTOR  OF DATA QUALITY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Перепелко Ангелина Сергеевна</cp:lastModifiedBy>
  <cp:revision>1148</cp:revision>
  <cp:lastPrinted>2025-11-03T10:02:41Z</cp:lastPrinted>
  <dcterms:created xsi:type="dcterms:W3CDTF">2024-01-02T12:50:00Z</dcterms:created>
  <dcterms:modified xsi:type="dcterms:W3CDTF">2025-11-04T11:04:18Z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236164837C694C9ABF08B78DBD992747_12</vt:lpwstr>
  </property>
  <property fmtid="{D5CDD505-2E9C-101B-9397-08002B2CF9AE}" pid="3" name="KSOProductBuildVer">
    <vt:lpwstr>1049-12.2.0.19805</vt:lpwstr>
  </property>
</Properties>
</file>